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305" r:id="rId3"/>
    <p:sldId id="296" r:id="rId4"/>
    <p:sldId id="259" r:id="rId5"/>
    <p:sldId id="260" r:id="rId6"/>
    <p:sldId id="297" r:id="rId7"/>
    <p:sldId id="298" r:id="rId8"/>
    <p:sldId id="306" r:id="rId9"/>
    <p:sldId id="299" r:id="rId10"/>
    <p:sldId id="300" r:id="rId11"/>
    <p:sldId id="307" r:id="rId12"/>
    <p:sldId id="308" r:id="rId13"/>
    <p:sldId id="309" r:id="rId14"/>
    <p:sldId id="301" r:id="rId15"/>
    <p:sldId id="310" r:id="rId16"/>
    <p:sldId id="311" r:id="rId17"/>
    <p:sldId id="312" r:id="rId18"/>
    <p:sldId id="302" r:id="rId19"/>
    <p:sldId id="313" r:id="rId20"/>
    <p:sldId id="314" r:id="rId21"/>
    <p:sldId id="315" r:id="rId22"/>
    <p:sldId id="316" r:id="rId23"/>
    <p:sldId id="31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D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94660"/>
  </p:normalViewPr>
  <p:slideViewPr>
    <p:cSldViewPr>
      <p:cViewPr varScale="1">
        <p:scale>
          <a:sx n="78" d="100"/>
          <a:sy n="78" d="100"/>
        </p:scale>
        <p:origin x="190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GB" sz="1000" i="1" dirty="0">
              <a:solidFill>
                <a:srgbClr val="0000CC"/>
              </a:solidFill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26DB01-EB85-44B2-A20D-29ED2F6C5422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mes PPT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FEFE"/>
          </a:solidFill>
          <a:ln>
            <a:noFill/>
          </a:ln>
        </p:spPr>
      </p:pic>
      <p:sp>
        <p:nvSpPr>
          <p:cNvPr id="3075" name="AutoShape 13"/>
          <p:cNvSpPr>
            <a:spLocks noChangeArrowheads="1"/>
          </p:cNvSpPr>
          <p:nvPr/>
        </p:nvSpPr>
        <p:spPr bwMode="auto">
          <a:xfrm>
            <a:off x="1524000" y="228600"/>
            <a:ext cx="5943600" cy="609600"/>
          </a:xfrm>
          <a:prstGeom prst="ribbon">
            <a:avLst>
              <a:gd name="adj1" fmla="val 12500"/>
              <a:gd name="adj2" fmla="val 7125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endParaRPr lang="en-US" b="1">
              <a:solidFill>
                <a:srgbClr val="3333FF"/>
              </a:solidFill>
              <a:latin typeface=".VnSouthernH" pitchFamily="34" charset="0"/>
            </a:endParaRPr>
          </a:p>
          <a:p>
            <a:pPr algn="ctr">
              <a:spcBef>
                <a:spcPct val="30000"/>
              </a:spcBef>
            </a:pPr>
            <a:endParaRPr lang="en-US" b="1">
              <a:solidFill>
                <a:srgbClr val="FF0066"/>
              </a:solidFill>
              <a:latin typeface=".VnAvant" pitchFamily="34" charset="0"/>
            </a:endParaRPr>
          </a:p>
          <a:p>
            <a:pPr algn="ctr">
              <a:spcBef>
                <a:spcPct val="30000"/>
              </a:spcBef>
            </a:pPr>
            <a:endParaRPr lang="en-US" b="1">
              <a:solidFill>
                <a:srgbClr val="FF0066"/>
              </a:solidFill>
            </a:endParaRPr>
          </a:p>
          <a:p>
            <a:pPr algn="ctr">
              <a:spcBef>
                <a:spcPct val="10000"/>
              </a:spcBef>
            </a:pPr>
            <a:endParaRPr lang="en-US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2819400" y="381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</a:rPr>
              <a:t>NĂM HỌC 2021- 2022</a:t>
            </a:r>
          </a:p>
        </p:txBody>
      </p:sp>
      <p:sp>
        <p:nvSpPr>
          <p:cNvPr id="3077" name="Text Box 19"/>
          <p:cNvSpPr txBox="1">
            <a:spLocks noChangeArrowheads="1"/>
          </p:cNvSpPr>
          <p:nvPr/>
        </p:nvSpPr>
        <p:spPr bwMode="auto">
          <a:xfrm>
            <a:off x="2514600" y="57150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GV: </a:t>
            </a:r>
            <a:r>
              <a:rPr lang="en-US" sz="2000" b="1" dirty="0" err="1">
                <a:solidFill>
                  <a:srgbClr val="0000CC"/>
                </a:solidFill>
              </a:rPr>
              <a:t>Đoàn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Thanh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Hiền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3078" name="Picture 9" descr="HU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443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69913" y="2130425"/>
            <a:ext cx="7772400" cy="1470025"/>
          </a:xfrm>
          <a:prstGeom prst="rect">
            <a:avLst/>
          </a:prstGeom>
          <a:solidFill>
            <a:srgbClr val="FFF3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7200" dirty="0">
                <a:solidFill>
                  <a:srgbClr val="0000FF"/>
                </a:solidFill>
                <a:latin typeface="VNI-Bodon-Poster" pitchFamily="2" charset="0"/>
              </a:rPr>
              <a:t>SINH HOC 7</a:t>
            </a:r>
          </a:p>
        </p:txBody>
      </p:sp>
    </p:spTree>
    <p:extLst>
      <p:ext uri="{BB962C8B-B14F-4D97-AF65-F5344CB8AC3E}">
        <p14:creationId xmlns:p14="http://schemas.microsoft.com/office/powerpoint/2010/main" val="18222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6A55-0336-414C-A36A-4F2DEFA7795C}" type="slidenum">
              <a:rPr lang="en-US"/>
              <a:pPr/>
              <a:t>10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-Học sinh nhận biết trùng giầy.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838200" y="2209800"/>
            <a:ext cx="7543800" cy="2209800"/>
          </a:xfrm>
          <a:prstGeom prst="cloudCallout">
            <a:avLst>
              <a:gd name="adj1" fmla="val -34616"/>
              <a:gd name="adj2" fmla="val 1072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Cho biết trùng giầy có hình dạng như thế nào?Chúng di chuyển ra sao?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7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5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2133600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Arial" charset="0"/>
                <a:sym typeface="Wingdings" pitchFamily="2" charset="2"/>
              </a:rPr>
              <a:t>		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101975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405313" y="2846388"/>
            <a:ext cx="2819400" cy="3048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458075" y="26670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Nhân nhỏ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1585913" y="2922588"/>
            <a:ext cx="2438400" cy="3048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2514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Nhân lớn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786313" y="3227388"/>
            <a:ext cx="2438400" cy="3810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391400" y="3352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Miệng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005388" y="3479800"/>
            <a:ext cx="2133600" cy="7620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215188" y="4089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Hầu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2133600" y="3810000"/>
            <a:ext cx="1890713" cy="26988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0513" y="3379788"/>
            <a:ext cx="204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Không bào tiêu hóa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4329113" y="1295400"/>
            <a:ext cx="1614487" cy="3227388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096000" y="914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Không bào co bóp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319713" y="4522788"/>
            <a:ext cx="1752600" cy="7620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19913" y="513238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Lỗ thoát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3810000" y="1295400"/>
            <a:ext cx="2133600" cy="8382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 flipV="1">
            <a:off x="1814513" y="1322388"/>
            <a:ext cx="1600200" cy="762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04800" y="1066800"/>
            <a:ext cx="151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Lông bơi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0" y="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  <a:cs typeface="Arial" charset="0"/>
              </a:rPr>
              <a:t> Nêu một số bào quan của trùng giày?</a:t>
            </a:r>
          </a:p>
        </p:txBody>
      </p:sp>
    </p:spTree>
    <p:extLst>
      <p:ext uri="{BB962C8B-B14F-4D97-AF65-F5344CB8AC3E}">
        <p14:creationId xmlns:p14="http://schemas.microsoft.com/office/powerpoint/2010/main" val="16622384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/>
      <p:bldP spid="8201" grpId="0" animBg="1"/>
      <p:bldP spid="8202" grpId="0"/>
      <p:bldP spid="8203" grpId="0" animBg="1"/>
      <p:bldP spid="8204" grpId="0"/>
      <p:bldP spid="8205" grpId="0" animBg="1"/>
      <p:bldP spid="8206" grpId="0"/>
      <p:bldP spid="8207" grpId="0" animBg="1"/>
      <p:bldP spid="8208" grpId="0"/>
      <p:bldP spid="8209" grpId="0" animBg="1"/>
      <p:bldP spid="8210" grpId="0"/>
      <p:bldP spid="8211" grpId="0" animBg="1"/>
      <p:bldP spid="8212" grpId="0"/>
      <p:bldP spid="8213" grpId="0" animBg="1"/>
      <p:bldP spid="8215" grpId="0" animBg="1"/>
      <p:bldP spid="82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pt-BR" sz="3200" b="1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dạng:  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sz="3200" b="1">
                <a:latin typeface="Times New Roman" pitchFamily="18" charset="0"/>
                <a:cs typeface="Times New Roman" pitchFamily="18" charset="0"/>
              </a:rPr>
              <a:t>Hình khối, không đối xứng, giống chiếc giày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800080"/>
                </a:solidFill>
                <a:cs typeface="Arial" charset="0"/>
              </a:rPr>
              <a:t>a. </a:t>
            </a:r>
            <a:r>
              <a:rPr lang="en-US" sz="3600" b="1" u="sng">
                <a:solidFill>
                  <a:srgbClr val="800080"/>
                </a:solidFill>
                <a:cs typeface="Arial" charset="0"/>
              </a:rPr>
              <a:t>Quan sát trùng giày: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9271" y="34290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32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 chuyển</a:t>
            </a:r>
            <a:r>
              <a:rPr lang="pt-BR" sz="3200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>
                <a:latin typeface="Times New Roman" pitchFamily="18" charset="0"/>
                <a:cs typeface="Times New Roman" pitchFamily="18" charset="0"/>
              </a:rPr>
              <a:t>Bơi nhanh trong nước nhờ </a:t>
            </a:r>
            <a:r>
              <a:rPr lang="pt-BR" sz="32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lông bơi</a:t>
            </a:r>
            <a:r>
              <a:rPr lang="pt-BR" sz="3200" b="1">
                <a:latin typeface="Times New Roman" pitchFamily="18" charset="0"/>
                <a:cs typeface="Times New Roman" pitchFamily="18" charset="0"/>
              </a:rPr>
              <a:t> theo kiểu </a:t>
            </a:r>
            <a:r>
              <a:rPr lang="pt-BR" sz="32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vừa tiến vừa xoay</a:t>
            </a:r>
            <a:r>
              <a:rPr lang="pt-BR" sz="32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6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5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25582" y="1524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660066"/>
                </a:solidFill>
                <a:cs typeface="Arial" charset="0"/>
              </a:rPr>
              <a:t>b. </a:t>
            </a:r>
            <a:r>
              <a:rPr lang="en-US" sz="4000" b="1" u="sng">
                <a:solidFill>
                  <a:srgbClr val="660066"/>
                </a:solidFill>
                <a:cs typeface="Arial" charset="0"/>
              </a:rPr>
              <a:t>Quan sát trùng roi: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81100" y="854075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3200" b="1">
                <a:solidFill>
                  <a:srgbClr val="000066"/>
                </a:solidFill>
                <a:cs typeface="Arial" charset="0"/>
              </a:rPr>
              <a:t>Trùng roi sống ở đâu?</a:t>
            </a:r>
            <a:endParaRPr lang="en-US" sz="32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0782" y="1672721"/>
            <a:ext cx="889461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 b="1" i="1">
                <a:cs typeface="Arial" charset="0"/>
              </a:rPr>
              <a:t>* Nơi sống: nước có váng xanh ngoài ao, hồ...</a:t>
            </a:r>
            <a:endParaRPr lang="en-US" sz="3200" b="1" i="1">
              <a:cs typeface="Arial" charset="0"/>
            </a:endParaRPr>
          </a:p>
        </p:txBody>
      </p:sp>
      <p:pic>
        <p:nvPicPr>
          <p:cNvPr id="24590" name="Picture 14" descr="green%20Euglena%20bloom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green%20Euglena%20bloo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800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6" grpId="1"/>
      <p:bldP spid="245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B9D4-04D5-4D88-8ABE-C4C62AF9F5F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038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b/ Quan sát trùng roi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Lấy váng xanh ở nước ao hồ hoặc rũ nhẹ rễ bèo để có trùng roi đưa lên kính hiển vi quan sát.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581400" y="2362200"/>
            <a:ext cx="4038600" cy="2286000"/>
          </a:xfrm>
          <a:prstGeom prst="wedgeRoundRectCallout">
            <a:avLst>
              <a:gd name="adj1" fmla="val -78042"/>
              <a:gd name="adj2" fmla="val 9751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Cho biết trùng roi có hình dạng như thế nào? Cách di chuyển của chúng?</a:t>
            </a:r>
          </a:p>
        </p:txBody>
      </p:sp>
    </p:spTree>
    <p:extLst>
      <p:ext uri="{BB962C8B-B14F-4D97-AF65-F5344CB8AC3E}">
        <p14:creationId xmlns:p14="http://schemas.microsoft.com/office/powerpoint/2010/main" val="27075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094038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7162800" y="29718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110538" y="26670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Roi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3733800" y="2133600"/>
            <a:ext cx="3200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828800" y="1828800"/>
            <a:ext cx="193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Điểm mắt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3276600" y="5867400"/>
            <a:ext cx="1828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286000" y="3810000"/>
            <a:ext cx="1290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Nhân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3429000" y="4114800"/>
            <a:ext cx="2133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8600" y="3062288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Không bào co bóp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3505200" y="2590800"/>
            <a:ext cx="3200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495425" y="4738688"/>
            <a:ext cx="2149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Hạt dự trữ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" y="381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  <a:cs typeface="Arial" charset="0"/>
              </a:rPr>
              <a:t>Nêu một số bào quan của trùng roi?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 flipV="1">
            <a:off x="3352800" y="5119688"/>
            <a:ext cx="1828800" cy="61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066800" y="5638800"/>
            <a:ext cx="2365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Hạt diệp lục</a:t>
            </a:r>
          </a:p>
        </p:txBody>
      </p:sp>
    </p:spTree>
    <p:extLst>
      <p:ext uri="{BB962C8B-B14F-4D97-AF65-F5344CB8AC3E}">
        <p14:creationId xmlns:p14="http://schemas.microsoft.com/office/powerpoint/2010/main" val="28472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8" grpId="0"/>
      <p:bldP spid="12300" grpId="0"/>
      <p:bldP spid="12302" grpId="0"/>
      <p:bldP spid="123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28600" y="5334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62C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3600" b="1">
                <a:solidFill>
                  <a:srgbClr val="000066"/>
                </a:solidFill>
                <a:cs typeface="Arial" charset="0"/>
              </a:rPr>
              <a:t>Trùng roi di chuyển như thế nào?</a:t>
            </a:r>
            <a:endParaRPr lang="en-US" sz="36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16764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chuyển</a:t>
            </a:r>
            <a:r>
              <a:rPr lang="sv-SE" sz="3600" b="1" i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v-SE" sz="3600" b="1" i="1">
                <a:latin typeface="Times New Roman" pitchFamily="18" charset="0"/>
                <a:cs typeface="Times New Roman" pitchFamily="18" charset="0"/>
              </a:rPr>
              <a:t>  Roi xoáy vào nước </a:t>
            </a:r>
            <a:r>
              <a:rPr lang="sv-SE" sz="3600" b="1" i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</a:t>
            </a:r>
            <a:r>
              <a:rPr lang="sv-SE" sz="3600" b="1" i="1">
                <a:latin typeface="Times New Roman" pitchFamily="18" charset="0"/>
                <a:cs typeface="Times New Roman" pitchFamily="18" charset="0"/>
              </a:rPr>
              <a:t> tiến về phía trước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8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143000" y="0"/>
            <a:ext cx="6477000" cy="3200400"/>
          </a:xfrm>
          <a:prstGeom prst="cloudCallout">
            <a:avLst>
              <a:gd name="adj1" fmla="val -8384"/>
              <a:gd name="adj2" fmla="val 126685"/>
            </a:avLst>
          </a:prstGeom>
          <a:gradFill rotWithShape="1">
            <a:gsLst>
              <a:gs pos="0">
                <a:srgbClr val="FCFAA4"/>
              </a:gs>
              <a:gs pos="50000">
                <a:srgbClr val="FFFFFF"/>
              </a:gs>
              <a:gs pos="100000">
                <a:srgbClr val="FCFAA4"/>
              </a:gs>
            </a:gsLst>
            <a:lin ang="5400000" scaled="1"/>
          </a:gradFill>
          <a:ln w="38100">
            <a:solidFill>
              <a:srgbClr val="362C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s-ES" sz="3200" b="1">
                <a:solidFill>
                  <a:srgbClr val="362CF8"/>
                </a:solidFill>
                <a:cs typeface="Arial" charset="0"/>
              </a:rPr>
              <a:t>Nếu đưa trùng roi vào tối vài ngày thì</a:t>
            </a:r>
          </a:p>
          <a:p>
            <a:pPr algn="ctr" eaLnBrk="0" hangingPunct="0"/>
            <a:r>
              <a:rPr lang="es-ES" sz="3200" b="1">
                <a:solidFill>
                  <a:srgbClr val="362CF8"/>
                </a:solidFill>
                <a:cs typeface="Arial" charset="0"/>
              </a:rPr>
              <a:t> có hiện tượng gì xảy ra?</a:t>
            </a:r>
            <a:endParaRPr lang="en-US" sz="3200" b="1">
              <a:solidFill>
                <a:srgbClr val="362CF8"/>
              </a:solidFill>
              <a:cs typeface="Arial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3034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095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590800" y="4343400"/>
            <a:ext cx="3657600" cy="381000"/>
          </a:xfrm>
          <a:prstGeom prst="rightArrow">
            <a:avLst>
              <a:gd name="adj1" fmla="val 50000"/>
              <a:gd name="adj2" fmla="val 24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826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9F0B-9886-42AD-9DCD-225726EC453F}" type="slidenum">
              <a:rPr lang="en-US"/>
              <a:pPr/>
              <a:t>18</a:t>
            </a:fld>
            <a:endParaRPr lang="en-US"/>
          </a:p>
        </p:txBody>
      </p:sp>
      <p:pic>
        <p:nvPicPr>
          <p:cNvPr id="20485" name="Picture 5" descr="(194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r="66118" b="15979"/>
          <a:stretch>
            <a:fillRect/>
          </a:stretch>
        </p:blipFill>
        <p:spPr>
          <a:xfrm>
            <a:off x="5865147" y="152400"/>
            <a:ext cx="3308350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52400" y="533400"/>
            <a:ext cx="5791200" cy="55626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Trùng roi: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Cơ thể là một tế bào,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hình thoi đuôi nhọn đầu tù,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 Có roi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Bên trong cơ thể có nhân,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hạt diệp lục, điểm mắt,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không bào co bóp,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hạt dự trữ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-Di chuyển bằng roi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LÀM BÀI THU HOẠCH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	Câu 1. Phân biệt các đặc điểm khác nhau (</a:t>
            </a:r>
            <a:r>
              <a:rPr lang="en-US" sz="3200">
                <a:solidFill>
                  <a:srgbClr val="0000FF"/>
                </a:solidFill>
              </a:rPr>
              <a:t>hình dạng, cách di chuyển, dinh dưỡng)</a:t>
            </a:r>
            <a:r>
              <a:rPr lang="en-US" sz="3200"/>
              <a:t> trùng giày và trùng roi?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4800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	Câu 2. Vẽ hình </a:t>
            </a:r>
            <a:r>
              <a:rPr lang="en-US" sz="3200">
                <a:solidFill>
                  <a:srgbClr val="660066"/>
                </a:solidFill>
              </a:rPr>
              <a:t>(có chú thích)</a:t>
            </a:r>
            <a:r>
              <a:rPr lang="en-US" sz="3200"/>
              <a:t> của </a:t>
            </a:r>
            <a:r>
              <a:rPr lang="en-US" sz="3200">
                <a:solidFill>
                  <a:srgbClr val="0000FF"/>
                </a:solidFill>
              </a:rPr>
              <a:t>trùng roi</a:t>
            </a:r>
            <a:r>
              <a:rPr lang="en-US" sz="3200"/>
              <a:t> và </a:t>
            </a:r>
            <a:r>
              <a:rPr lang="en-US" sz="3200">
                <a:solidFill>
                  <a:srgbClr val="0000FF"/>
                </a:solidFill>
              </a:rPr>
              <a:t>trùng giày.</a:t>
            </a:r>
          </a:p>
        </p:txBody>
      </p:sp>
      <p:graphicFrame>
        <p:nvGraphicFramePr>
          <p:cNvPr id="20526" name="Group 46"/>
          <p:cNvGraphicFramePr>
            <a:graphicFrameLocks noGrp="1"/>
          </p:cNvGraphicFramePr>
          <p:nvPr/>
        </p:nvGraphicFramePr>
        <p:xfrm>
          <a:off x="457200" y="2501900"/>
          <a:ext cx="8229600" cy="2072640"/>
        </p:xfrm>
        <a:graphic>
          <a:graphicData uri="http://schemas.openxmlformats.org/drawingml/2006/table">
            <a:tbl>
              <a:tblPr/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Đặc điểm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Trùng giày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Trùng roi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Hình dạng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Cách di chuyển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Dinh dưỡng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55030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14400" y="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cs typeface="Arial" charset="0"/>
              </a:rPr>
              <a:t>KIỂM TRA BÀI CŨ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>
                <a:solidFill>
                  <a:srgbClr val="A50021"/>
                </a:solidFill>
                <a:cs typeface="Arial" charset="0"/>
              </a:rPr>
              <a:t>	Phân biệt động vật với thực vật? Đặc điểm chung của động vật?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736725"/>
            <a:ext cx="7848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3200" u="sng">
                <a:solidFill>
                  <a:srgbClr val="660066"/>
                </a:solidFill>
              </a:rPr>
              <a:t>1/ Giống nhau</a:t>
            </a:r>
            <a:r>
              <a:rPr lang="en-US" sz="3200">
                <a:solidFill>
                  <a:srgbClr val="660066"/>
                </a:solidFill>
              </a:rPr>
              <a:t>:</a:t>
            </a:r>
          </a:p>
          <a:p>
            <a:pPr algn="just"/>
            <a:r>
              <a:rPr lang="en-US" sz="2800"/>
              <a:t>- Có cùng cấu tạo là tế bào</a:t>
            </a:r>
          </a:p>
          <a:p>
            <a:pPr algn="just"/>
            <a:r>
              <a:rPr lang="en-US" sz="2800"/>
              <a:t>- Cùng có quá trình lớn lên và sinh sản</a:t>
            </a:r>
          </a:p>
        </p:txBody>
      </p:sp>
      <p:graphicFrame>
        <p:nvGraphicFramePr>
          <p:cNvPr id="3130" name="Group 58"/>
          <p:cNvGraphicFramePr>
            <a:graphicFrameLocks noGrp="1"/>
          </p:cNvGraphicFramePr>
          <p:nvPr/>
        </p:nvGraphicFramePr>
        <p:xfrm>
          <a:off x="0" y="3602038"/>
          <a:ext cx="9144000" cy="3103563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Động vật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Dị dưỡng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 chuyển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Có hệ thần kinh và  giác quan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Thành TB, không có  màng xenlulôzơ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Thực vật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Tự dưỡng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Không di chuyển,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Không có hệ thần kinh và  giác quan.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Có thành tế bào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 màng xenlulôzơ.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3124200"/>
            <a:ext cx="2687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3200">
                <a:solidFill>
                  <a:srgbClr val="660066"/>
                </a:solidFill>
              </a:rPr>
              <a:t>2/ </a:t>
            </a:r>
            <a:r>
              <a:rPr lang="en-US" sz="3200" u="sng">
                <a:solidFill>
                  <a:srgbClr val="660066"/>
                </a:solidFill>
              </a:rPr>
              <a:t>Khác nhau:</a:t>
            </a:r>
          </a:p>
        </p:txBody>
      </p:sp>
    </p:spTree>
    <p:extLst>
      <p:ext uri="{BB962C8B-B14F-4D97-AF65-F5344CB8AC3E}">
        <p14:creationId xmlns:p14="http://schemas.microsoft.com/office/powerpoint/2010/main" val="14056083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228600"/>
            <a:ext cx="2438400" cy="37353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Nhóm:</a:t>
            </a:r>
          </a:p>
          <a:p>
            <a:pPr>
              <a:spcBef>
                <a:spcPct val="50000"/>
              </a:spcBef>
            </a:pPr>
            <a:r>
              <a:rPr lang="en-US" sz="2800"/>
              <a:t>Họ và tên:</a:t>
            </a:r>
          </a:p>
          <a:p>
            <a:pPr>
              <a:spcBef>
                <a:spcPct val="50000"/>
              </a:spcBef>
            </a:pPr>
            <a:r>
              <a:rPr lang="en-US" sz="2800"/>
              <a:t>1</a:t>
            </a:r>
          </a:p>
          <a:p>
            <a:pPr>
              <a:spcBef>
                <a:spcPct val="50000"/>
              </a:spcBef>
            </a:pPr>
            <a:r>
              <a:rPr lang="en-US" sz="2800"/>
              <a:t>2</a:t>
            </a:r>
          </a:p>
          <a:p>
            <a:pPr>
              <a:spcBef>
                <a:spcPct val="50000"/>
              </a:spcBef>
            </a:pPr>
            <a:r>
              <a:rPr lang="en-US" sz="2800"/>
              <a:t>3</a:t>
            </a:r>
          </a:p>
          <a:p>
            <a:pPr>
              <a:spcBef>
                <a:spcPct val="50000"/>
              </a:spcBef>
            </a:pPr>
            <a:r>
              <a:rPr lang="en-US" sz="2800"/>
              <a:t>…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667000" y="228600"/>
            <a:ext cx="5943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Ngày      tháng        năm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BÀI THỰC HÀNH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TỰA BÀI (theo SGK)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4800" y="4267200"/>
            <a:ext cx="7543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sz="2800" b="1"/>
              <a:t>Yêu cầu: (SGK)</a:t>
            </a:r>
          </a:p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sz="2800" b="1"/>
              <a:t>Chuẩn bị (SGK)</a:t>
            </a:r>
          </a:p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sz="2800" b="1"/>
              <a:t>Nội dung: (làm theo yêu cầu giáo viên)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924800" y="96838"/>
            <a:ext cx="11430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</a:rPr>
              <a:t>MẪU</a:t>
            </a:r>
          </a:p>
        </p:txBody>
      </p:sp>
    </p:spTree>
    <p:extLst>
      <p:ext uri="{BB962C8B-B14F-4D97-AF65-F5344CB8AC3E}">
        <p14:creationId xmlns:p14="http://schemas.microsoft.com/office/powerpoint/2010/main" val="70627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20850" y="2997200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cs typeface="Arial" charset="0"/>
                <a:sym typeface="Wingdings" pitchFamily="2" charset="2"/>
              </a:rPr>
              <a:t>		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8600" y="1588"/>
            <a:ext cx="784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  <a:latin typeface="Times New Roman" pitchFamily="18" charset="0"/>
              </a:rPr>
              <a:t>CÂU TRẮC NGHIỆM</a:t>
            </a:r>
            <a:r>
              <a:rPr lang="en-US" sz="3200">
                <a:solidFill>
                  <a:srgbClr val="CC3300"/>
                </a:solidFill>
                <a:latin typeface="Times New Roman" pitchFamily="18" charset="0"/>
              </a:rPr>
              <a:t> :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Chọn câu đúng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" y="8382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Câu hỏỉ 1: Trùng giày có hình dạng như thế nào?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30238" y="2020888"/>
            <a:ext cx="3941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3200"/>
              <a:t>Đối xứng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30238" y="2538413"/>
            <a:ext cx="568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3200"/>
              <a:t>Có hình khối như chiếc giày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44525" y="3043238"/>
            <a:ext cx="4719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C. </a:t>
            </a:r>
            <a:r>
              <a:rPr lang="en-US" sz="3200"/>
              <a:t>Dẹp như chiếc đế giày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09600" y="3611563"/>
            <a:ext cx="3546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D. </a:t>
            </a:r>
            <a:r>
              <a:rPr lang="en-US" sz="3200"/>
              <a:t>Không đối xứng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410200" y="2076450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SAI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705600" y="3073400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SAI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257800" y="3733800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SAI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705600" y="2514600"/>
            <a:ext cx="11430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ĐÚNG</a:t>
            </a: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630238" y="2590800"/>
            <a:ext cx="539750" cy="4778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5" name="Picture 4" descr="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5506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  <p:bldP spid="16397" grpId="0"/>
      <p:bldP spid="16398" grpId="0"/>
      <p:bldP spid="16399" grpId="0"/>
      <p:bldP spid="16400" grpId="0" animBg="1"/>
      <p:bldP spid="16401" grpId="0" animBg="1"/>
      <p:bldP spid="16402" grpId="0" animBg="1"/>
      <p:bldP spid="16403" grpId="0" animBg="1"/>
      <p:bldP spid="164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43213" y="2463800"/>
            <a:ext cx="3097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cs typeface="Arial" charset="0"/>
                <a:sym typeface="Wingdings" pitchFamily="2" charset="2"/>
              </a:rPr>
              <a:t>		</a:t>
            </a:r>
            <a:endParaRPr lang="en-US" sz="5400">
              <a:cs typeface="Arial" charset="0"/>
              <a:sym typeface="Wingdings" pitchFamily="2" charset="2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381000"/>
            <a:ext cx="8534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	2. Trùng giày di chuyển như thế nào?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A.Thẳng tiến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B.Vừa tiến vừa xoay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2438400"/>
            <a:ext cx="89154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	3. Trùng roi di chuyển như thế nào?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A. Đầu đi trước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B. Vừa tiến vừa xoay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C. Đuôi đi trước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D.Thẳng tiến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838200" y="1828800"/>
            <a:ext cx="5334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838200" y="3962400"/>
            <a:ext cx="5334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892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0"/>
            <a:ext cx="84582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4. Trùng roi có màu xanh lá cây nhờ: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A. Sắc tố ở màng cơ thể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B.Màu sắc của hạt diệp lục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C.Màu sắc của điểm mắt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cs typeface="Arial" charset="0"/>
              </a:rPr>
              <a:t>D.Sự trong suốt của màng cơ thể</a:t>
            </a:r>
          </a:p>
          <a:p>
            <a:pPr eaLnBrk="0" hangingPunct="0">
              <a:spcBef>
                <a:spcPct val="50000"/>
              </a:spcBef>
            </a:pPr>
            <a:endParaRPr lang="en-US" sz="3200">
              <a:cs typeface="Arial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6200" y="1447800"/>
            <a:ext cx="5334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52400" y="2895600"/>
            <a:ext cx="5334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8443" name="Picture 11" descr="Chlorogo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962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1" grpId="0" animBg="1"/>
      <p:bldP spid="184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333375"/>
            <a:ext cx="4648200" cy="1143000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u="sng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27657" name="Text Box 9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945" y="1752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3600" b="1" dirty="0" err="1">
                <a:solidFill>
                  <a:srgbClr val="0000FF"/>
                </a:solidFill>
              </a:rPr>
              <a:t>Đọc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bài</a:t>
            </a:r>
            <a:r>
              <a:rPr lang="en-US" sz="3600" b="1" dirty="0">
                <a:solidFill>
                  <a:srgbClr val="0000FF"/>
                </a:solidFill>
              </a:rPr>
              <a:t> 4 Trang 15.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0000FF"/>
                </a:solidFill>
              </a:rPr>
              <a:t>Hoàn </a:t>
            </a:r>
            <a:r>
              <a:rPr lang="en-US" sz="3600" b="1" dirty="0" err="1">
                <a:solidFill>
                  <a:srgbClr val="0000FF"/>
                </a:solidFill>
              </a:rPr>
              <a:t>thành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bài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tập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trong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vở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bài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tập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 typeface="Wingdings 2" pitchFamily="18" charset="2"/>
              <a:buNone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62000" y="3200400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accent2"/>
                </a:solidFill>
                <a:sym typeface="Wingdings 2" pitchFamily="18" charset="2"/>
              </a:rPr>
              <a:t> 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6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4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 autoUpdateAnimBg="0"/>
      <p:bldP spid="27657" grpId="0" build="p" autoUpdateAnimBg="0"/>
      <p:bldP spid="276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55650" y="620713"/>
            <a:ext cx="7777163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2" name="Picture 10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82015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divider_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4464050" cy="1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divider_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37288"/>
            <a:ext cx="4464050" cy="1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691356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993300"/>
                </a:solidFill>
                <a:latin typeface="Times New Roman" pitchFamily="18" charset="0"/>
              </a:rPr>
              <a:t>CHƯƠNG I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176516" y="2645964"/>
            <a:ext cx="6624714" cy="16835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b="1"/>
              <a:t>NGÀNH ĐỘNG VẬT NGUYÊN SINH</a:t>
            </a:r>
          </a:p>
        </p:txBody>
      </p:sp>
    </p:spTree>
    <p:extLst>
      <p:ext uri="{BB962C8B-B14F-4D97-AF65-F5344CB8AC3E}">
        <p14:creationId xmlns:p14="http://schemas.microsoft.com/office/powerpoint/2010/main" val="39082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16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22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23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 rot="162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33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200400" y="1181100"/>
            <a:ext cx="3352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 i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i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3 - BÀI 3</a:t>
            </a: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952500" y="4495800"/>
            <a:ext cx="75438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609600" y="2286000"/>
            <a:ext cx="7924800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 QUAN SÁT MỘT SỐ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 VẬT NGUYÊN SINH</a:t>
            </a:r>
            <a:endParaRPr lang="en-US" sz="3600" b="1" i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42567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36"/>
              <a:chOff x="0" y="0"/>
              <a:chExt cx="5760" cy="4336"/>
            </a:xfrm>
          </p:grpSpPr>
          <p:pic>
            <p:nvPicPr>
              <p:cNvPr id="6147" name="Picture 3" descr="20090123103343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8" name="AutoShape 4"/>
              <p:cNvSpPr>
                <a:spLocks noChangeArrowheads="1"/>
              </p:cNvSpPr>
              <p:nvPr/>
            </p:nvSpPr>
            <p:spPr bwMode="auto">
              <a:xfrm>
                <a:off x="2608" y="118"/>
                <a:ext cx="3107" cy="145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150" name="Picture 6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0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46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670791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993300"/>
                </a:solidFill>
                <a:latin typeface="Times New Roman" pitchFamily="18" charset="0"/>
              </a:rPr>
              <a:t>NỘI DUNG: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76684" y="2819401"/>
            <a:ext cx="6924316" cy="3429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4000"/>
              <a:t>I- </a:t>
            </a:r>
            <a:r>
              <a:rPr lang="en-US" sz="4000"/>
              <a:t>Yêu cầu</a:t>
            </a:r>
            <a:endParaRPr lang="vi-VN" sz="4000"/>
          </a:p>
          <a:p>
            <a:r>
              <a:rPr lang="en-US" sz="4000"/>
              <a:t>II- Chuẩn bị</a:t>
            </a:r>
          </a:p>
          <a:p>
            <a:r>
              <a:rPr lang="en-US" sz="4000"/>
              <a:t>III- Nội dung</a:t>
            </a:r>
          </a:p>
        </p:txBody>
      </p:sp>
    </p:spTree>
    <p:extLst>
      <p:ext uri="{BB962C8B-B14F-4D97-AF65-F5344CB8AC3E}">
        <p14:creationId xmlns:p14="http://schemas.microsoft.com/office/powerpoint/2010/main" val="10478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FB2E-F14C-4AB8-B667-172C052389BF}" type="slidenum">
              <a:rPr lang="en-US"/>
              <a:pPr/>
              <a:t>6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3067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1/Yêu cầu: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-Thấy được dưới kính hiển vi ít nhất 2 đại diện là trùng roi và trùng giầy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Phân biệt được hình dạng , cách di chuyển củ chúng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Củng cố kĩ năng sử dụng và quan sát kính hiển vi.</a:t>
            </a: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09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000066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THỰC HÀNH: QUAN SÁT MỘT SỐ </a:t>
            </a:r>
          </a:p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000066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 VẬT NGUYÊN SINH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8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868951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ECA3-B056-4F6F-B4EE-EEF3D1AA4D0A}" type="slidenum">
              <a:rPr lang="en-US"/>
              <a:pPr/>
              <a:t>7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2/Chuẩn bị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- Kính hiển vi có độ phóng đại lớn, tấm kính , lam kính, kim mác ,kim nhọn, ống hút 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- Váng ao hồ lấy từ thiên nhiên,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- Bình nuôi cấy động vật nguyên sinh từ nguyên liệu rơm khô, cỏ tươi, bèo nhật bản…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0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43213" y="2997200"/>
            <a:ext cx="3097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cs typeface="Arial" charset="0"/>
                <a:sym typeface="Wingdings" pitchFamily="2" charset="2"/>
              </a:rPr>
              <a:t>		</a:t>
            </a:r>
            <a:endParaRPr lang="en-US" sz="5400">
              <a:cs typeface="Arial" charset="0"/>
              <a:sym typeface="Wingdings" pitchFamily="2" charset="2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52400" y="2286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600" b="1" i="1">
                <a:cs typeface="Arial" charset="0"/>
              </a:rPr>
              <a:t>- ĐVNS là những ĐV cấu tạo chỉ gồm 1 TB</a:t>
            </a:r>
            <a:endParaRPr lang="en-US" sz="3600" b="1" i="1">
              <a:cs typeface="Arial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32004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2C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600" b="1">
                <a:solidFill>
                  <a:srgbClr val="000099"/>
                </a:solidFill>
                <a:cs typeface="Arial" charset="0"/>
              </a:rPr>
              <a:t>Thời gian xuất hiện của ĐVNS trên trái đất?</a:t>
            </a:r>
            <a:r>
              <a:rPr lang="en-US" sz="3600" b="1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09600" y="4487299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>
                <a:cs typeface="Arial" charset="0"/>
              </a:rPr>
              <a:t>- Xuất hiện ở đại Nguyên sinh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04800" y="775826"/>
            <a:ext cx="883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2C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cs typeface="Arial" charset="0"/>
              </a:rPr>
              <a:t> 	Đặc điểm cấu tạo của động vật nguyên sinh?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8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60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09" grpId="0"/>
      <p:bldP spid="4110" grpId="0"/>
      <p:bldP spid="4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D00-6414-4F87-A0BF-3060AC26601A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382000" cy="3657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3/ </a:t>
            </a:r>
            <a:r>
              <a:rPr lang="en-US" b="1" dirty="0" err="1"/>
              <a:t>Nội</a:t>
            </a:r>
            <a:r>
              <a:rPr lang="en-US" b="1" dirty="0"/>
              <a:t> dung: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/>
              <a:t>     a/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en-US" b="1" dirty="0" err="1"/>
              <a:t>sát</a:t>
            </a:r>
            <a:r>
              <a:rPr lang="en-US" b="1" dirty="0"/>
              <a:t> </a:t>
            </a:r>
            <a:r>
              <a:rPr lang="en-US" b="1" dirty="0" err="1"/>
              <a:t>trùng</a:t>
            </a:r>
            <a:r>
              <a:rPr lang="en-US" b="1" dirty="0"/>
              <a:t> </a:t>
            </a:r>
            <a:r>
              <a:rPr lang="en-US" b="1" dirty="0" err="1"/>
              <a:t>giầy</a:t>
            </a:r>
            <a:r>
              <a:rPr lang="en-US" dirty="0"/>
              <a:t>: 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-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1 </a:t>
            </a:r>
            <a:r>
              <a:rPr lang="en-US" dirty="0" err="1"/>
              <a:t>giọt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ở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ngâm</a:t>
            </a:r>
            <a:r>
              <a:rPr lang="en-US" dirty="0"/>
              <a:t> </a:t>
            </a:r>
            <a:r>
              <a:rPr lang="en-US" dirty="0" err="1"/>
              <a:t>rơm</a:t>
            </a:r>
            <a:r>
              <a:rPr lang="en-US" dirty="0"/>
              <a:t> (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84644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Nhỏ lên lam kính rồi đặt lên soi dưới kính hiển vi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41910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9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55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936</Words>
  <Application>Microsoft Office PowerPoint</Application>
  <PresentationFormat>On-screen Show (4:3)</PresentationFormat>
  <Paragraphs>151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.VnAvant</vt:lpstr>
      <vt:lpstr>.VnSouthernH</vt:lpstr>
      <vt:lpstr>Arial</vt:lpstr>
      <vt:lpstr>Calibri</vt:lpstr>
      <vt:lpstr>Times New Roman</vt:lpstr>
      <vt:lpstr>VNI-Bodon-Poster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Đoàn Thanh Hiền</cp:lastModifiedBy>
  <cp:revision>111</cp:revision>
  <dcterms:created xsi:type="dcterms:W3CDTF">2014-08-03T09:50:14Z</dcterms:created>
  <dcterms:modified xsi:type="dcterms:W3CDTF">2023-04-03T13:15:09Z</dcterms:modified>
</cp:coreProperties>
</file>